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34" autoAdjust="0"/>
  </p:normalViewPr>
  <p:slideViewPr>
    <p:cSldViewPr>
      <p:cViewPr varScale="1">
        <p:scale>
          <a:sx n="52" d="100"/>
          <a:sy n="52" d="100"/>
        </p:scale>
        <p:origin x="-10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21D3B9-A5DA-40C1-8BE8-D444C88D5B76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C3405F-FB9A-489C-918A-5B5B0A89BF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7 Edition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Comparison Chart</a:t>
            </a:r>
          </a:p>
          <a:p>
            <a:r>
              <a:rPr lang="en-US" dirty="0" smtClean="0"/>
              <a:t>Nathan </a:t>
            </a:r>
            <a:r>
              <a:rPr lang="en-US" dirty="0" err="1" smtClean="0"/>
              <a:t>Forant</a:t>
            </a:r>
            <a:endParaRPr lang="en-US" dirty="0" smtClean="0"/>
          </a:p>
          <a:p>
            <a:r>
              <a:rPr lang="en-US" smtClean="0"/>
              <a:t>SOBXTech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9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678370"/>
              </p:ext>
            </p:extLst>
          </p:nvPr>
        </p:nvGraphicFramePr>
        <p:xfrm>
          <a:off x="838200" y="2057400"/>
          <a:ext cx="7332663" cy="427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516618"/>
                <a:gridCol w="1058409"/>
                <a:gridCol w="1058409"/>
                <a:gridCol w="1058409"/>
                <a:gridCol w="1058409"/>
                <a:gridCol w="1058409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Virtual Desktop infrastructure licensed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VHD booting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2143125">
                <a:tc>
                  <a:txBody>
                    <a:bodyPr/>
                    <a:lstStyle/>
                    <a:p>
                      <a:r>
                        <a:rPr lang="en-US" dirty="0" smtClean="0"/>
                        <a:t>Switching between any of the 37 available languages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57072"/>
          </a:xfrm>
        </p:spPr>
        <p:txBody>
          <a:bodyPr/>
          <a:lstStyle/>
          <a:p>
            <a:r>
              <a:rPr lang="en-US" dirty="0" smtClean="0"/>
              <a:t>Comparison Chart </a:t>
            </a:r>
            <a:r>
              <a:rPr lang="en-US" dirty="0" err="1" smtClean="0"/>
              <a:t>cont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0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help deciding which OS to get? </a:t>
            </a:r>
          </a:p>
          <a:p>
            <a:r>
              <a:rPr lang="en-US" dirty="0" smtClean="0"/>
              <a:t>Don’t hesitate to contact us.</a:t>
            </a:r>
          </a:p>
          <a:p>
            <a:r>
              <a:rPr lang="en-US" dirty="0" smtClean="0"/>
              <a:t>www.sobxtech.com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949745"/>
              </p:ext>
            </p:extLst>
          </p:nvPr>
        </p:nvGraphicFramePr>
        <p:xfrm>
          <a:off x="381001" y="1295400"/>
          <a:ext cx="8229599" cy="498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9"/>
                <a:gridCol w="914400"/>
                <a:gridCol w="1066800"/>
                <a:gridCol w="1295400"/>
                <a:gridCol w="1447800"/>
                <a:gridCol w="1371600"/>
                <a:gridCol w="1066800"/>
              </a:tblGrid>
              <a:tr h="5726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Home</a:t>
                      </a:r>
                    </a:p>
                    <a:p>
                      <a:pPr algn="ctr"/>
                      <a:r>
                        <a:rPr lang="en-US" dirty="0" smtClean="0"/>
                        <a:t>Basic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Home </a:t>
                      </a:r>
                    </a:p>
                    <a:p>
                      <a:pPr algn="ctr"/>
                      <a:r>
                        <a:rPr lang="en-US" dirty="0" smtClean="0"/>
                        <a:t>Premium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Professional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Entereprise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Ultimate</a:t>
                      </a:r>
                      <a:endParaRPr lang="en-US" dirty="0"/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Licensing</a:t>
                      </a:r>
                    </a:p>
                    <a:p>
                      <a:pPr algn="ctr"/>
                      <a:r>
                        <a:rPr lang="en-US" sz="1600" dirty="0" err="1" smtClean="0"/>
                        <a:t>Sceme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Retail and</a:t>
                      </a:r>
                    </a:p>
                    <a:p>
                      <a:pPr algn="ctr"/>
                      <a:r>
                        <a:rPr lang="en-US" sz="1600" dirty="0" smtClean="0"/>
                        <a:t>OEM</a:t>
                      </a:r>
                    </a:p>
                    <a:p>
                      <a:pPr algn="ctr"/>
                      <a:r>
                        <a:rPr lang="en-US" sz="1600" dirty="0" smtClean="0"/>
                        <a:t>licensing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Retail and</a:t>
                      </a:r>
                    </a:p>
                    <a:p>
                      <a:pPr algn="ctr"/>
                      <a:r>
                        <a:rPr lang="en-US" sz="1600" dirty="0" smtClean="0"/>
                        <a:t>OEM</a:t>
                      </a:r>
                    </a:p>
                    <a:p>
                      <a:pPr algn="ctr"/>
                      <a:r>
                        <a:rPr lang="en-US" sz="1600" dirty="0" smtClean="0"/>
                        <a:t>licensing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Retail, OEM</a:t>
                      </a:r>
                    </a:p>
                    <a:p>
                      <a:pPr algn="ctr"/>
                      <a:r>
                        <a:rPr lang="en-US" sz="1600" dirty="0" smtClean="0"/>
                        <a:t>And volume</a:t>
                      </a:r>
                    </a:p>
                    <a:p>
                      <a:pPr algn="ctr"/>
                      <a:r>
                        <a:rPr lang="en-US" sz="1600" dirty="0" smtClean="0"/>
                        <a:t>licensing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Volume</a:t>
                      </a:r>
                    </a:p>
                    <a:p>
                      <a:pPr algn="ctr"/>
                      <a:r>
                        <a:rPr lang="en-US" sz="1600" dirty="0" smtClean="0"/>
                        <a:t>licensing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Retail and</a:t>
                      </a:r>
                    </a:p>
                    <a:p>
                      <a:pPr algn="ctr"/>
                      <a:r>
                        <a:rPr lang="en-US" sz="1600" dirty="0" smtClean="0"/>
                        <a:t>OEM</a:t>
                      </a:r>
                    </a:p>
                    <a:p>
                      <a:pPr algn="ctr"/>
                      <a:r>
                        <a:rPr lang="en-US" sz="1600" dirty="0" smtClean="0"/>
                        <a:t>Licensing</a:t>
                      </a:r>
                      <a:endParaRPr lang="en-US" sz="1600" dirty="0"/>
                    </a:p>
                  </a:txBody>
                  <a:tcPr/>
                </a:tc>
              </a:tr>
              <a:tr h="5726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RAM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32bit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r>
                        <a:rPr lang="en-US" sz="1600" baseline="0" dirty="0" smtClean="0"/>
                        <a:t>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r>
                        <a:rPr lang="en-US" sz="1600" baseline="0" dirty="0" smtClean="0"/>
                        <a:t>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GB</a:t>
                      </a:r>
                      <a:endParaRPr lang="en-US" sz="1600" dirty="0"/>
                    </a:p>
                  </a:txBody>
                  <a:tcPr/>
                </a:tc>
              </a:tr>
              <a:tr h="5726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 RAM</a:t>
                      </a:r>
                    </a:p>
                    <a:p>
                      <a:pPr algn="ctr"/>
                      <a:r>
                        <a:rPr lang="en-US" sz="1600" dirty="0" smtClean="0"/>
                        <a:t>64bit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192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192 GB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192 GB</a:t>
                      </a:r>
                      <a:endParaRPr lang="en-US" sz="1600" dirty="0"/>
                    </a:p>
                  </a:txBody>
                  <a:tcPr/>
                </a:tc>
              </a:tr>
              <a:tr h="5726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CPUs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supported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818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Built in </a:t>
                      </a:r>
                    </a:p>
                    <a:p>
                      <a:pPr algn="ctr"/>
                      <a:r>
                        <a:rPr lang="en-US" sz="1600" dirty="0" smtClean="0"/>
                        <a:t>AVCHD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5726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Multiple</a:t>
                      </a:r>
                    </a:p>
                    <a:p>
                      <a:pPr algn="ctr"/>
                      <a:r>
                        <a:rPr lang="en-US" sz="1600" dirty="0" smtClean="0"/>
                        <a:t>Monitors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Comparison Chart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891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242052"/>
              </p:ext>
            </p:extLst>
          </p:nvPr>
        </p:nvGraphicFramePr>
        <p:xfrm>
          <a:off x="457200" y="1205266"/>
          <a:ext cx="8229599" cy="5543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53886"/>
                <a:gridCol w="1197428"/>
                <a:gridCol w="1175657"/>
                <a:gridCol w="1175657"/>
                <a:gridCol w="1175657"/>
              </a:tblGrid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Fast user</a:t>
                      </a:r>
                    </a:p>
                    <a:p>
                      <a:pPr algn="ctr"/>
                      <a:r>
                        <a:rPr lang="en-US" dirty="0" smtClean="0"/>
                        <a:t>Switching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Desktop</a:t>
                      </a:r>
                    </a:p>
                    <a:p>
                      <a:pPr algn="ctr"/>
                      <a:r>
                        <a:rPr lang="en-US" dirty="0" smtClean="0"/>
                        <a:t>Windows</a:t>
                      </a:r>
                      <a:r>
                        <a:rPr lang="en-US" baseline="0" dirty="0" smtClean="0"/>
                        <a:t>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Windows Mobility</a:t>
                      </a:r>
                    </a:p>
                    <a:p>
                      <a:pPr algn="ctr"/>
                      <a:r>
                        <a:rPr lang="en-US" dirty="0" smtClean="0"/>
                        <a:t>Center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Printing via the 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Windows</a:t>
                      </a:r>
                      <a:r>
                        <a:rPr lang="en-US" baseline="0" dirty="0" smtClean="0"/>
                        <a:t> Parental Controls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64-bit edition</a:t>
                      </a:r>
                      <a:r>
                        <a:rPr lang="en-US" baseline="0" dirty="0" smtClean="0"/>
                        <a:t>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YES, but not</a:t>
                      </a:r>
                      <a:r>
                        <a:rPr lang="en-US" baseline="0" dirty="0" smtClean="0"/>
                        <a:t> in retail SKU’s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Comparison Chart </a:t>
            </a:r>
            <a:r>
              <a:rPr lang="en-US" sz="4000" dirty="0" err="1" smtClean="0"/>
              <a:t>cont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94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258892"/>
              </p:ext>
            </p:extLst>
          </p:nvPr>
        </p:nvGraphicFramePr>
        <p:xfrm>
          <a:off x="381000" y="2133600"/>
          <a:ext cx="8229599" cy="437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55914"/>
                <a:gridCol w="1175657"/>
                <a:gridCol w="1175657"/>
                <a:gridCol w="1175657"/>
                <a:gridCol w="1175657"/>
                <a:gridCol w="1175657"/>
              </a:tblGrid>
              <a:tr h="7367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Internet</a:t>
                      </a:r>
                      <a:r>
                        <a:rPr lang="en-US" sz="1600" baseline="0" dirty="0" smtClean="0"/>
                        <a:t> Connection Sharing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675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Built in DVD decoder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Multi-touch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Windows Media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Windows</a:t>
                      </a:r>
                      <a:r>
                        <a:rPr lang="en-US" sz="1600" baseline="0" dirty="0" smtClean="0"/>
                        <a:t> Media Player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6348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Premium Games Included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Chart </a:t>
            </a:r>
            <a:r>
              <a:rPr lang="en-US" dirty="0" err="1" smtClean="0"/>
              <a:t>cont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495548"/>
              </p:ext>
            </p:extLst>
          </p:nvPr>
        </p:nvGraphicFramePr>
        <p:xfrm>
          <a:off x="457200" y="1905000"/>
          <a:ext cx="8365235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836"/>
                <a:gridCol w="1132114"/>
                <a:gridCol w="1175657"/>
                <a:gridCol w="1175657"/>
                <a:gridCol w="1175657"/>
                <a:gridCol w="1175657"/>
                <a:gridCol w="1175657"/>
              </a:tblGrid>
              <a:tr h="1016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Homegroup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Join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Join only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Create or join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Create</a:t>
                      </a:r>
                      <a:r>
                        <a:rPr lang="en-US" sz="1600" baseline="0" dirty="0" smtClean="0"/>
                        <a:t> or join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Create or join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Create or Join</a:t>
                      </a:r>
                      <a:endParaRPr lang="en-US" sz="1600" dirty="0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Backup and restore</a:t>
                      </a:r>
                      <a:r>
                        <a:rPr lang="en-US" sz="1600" baseline="0" dirty="0" smtClean="0"/>
                        <a:t>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 as host for Remote Desktop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Dynamic</a:t>
                      </a:r>
                      <a:r>
                        <a:rPr lang="en-US" sz="1600" baseline="0" dirty="0" smtClean="0"/>
                        <a:t> Disks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Encrypting</a:t>
                      </a:r>
                      <a:r>
                        <a:rPr lang="en-US" sz="1600" baseline="0" dirty="0" smtClean="0"/>
                        <a:t> File 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Location</a:t>
                      </a:r>
                      <a:r>
                        <a:rPr lang="en-US" sz="1600" baseline="0" dirty="0" smtClean="0"/>
                        <a:t> aware printing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Comparison Chart </a:t>
            </a:r>
            <a:r>
              <a:rPr lang="en-US" sz="4000" dirty="0" err="1" smtClean="0"/>
              <a:t>cont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08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97691"/>
              </p:ext>
            </p:extLst>
          </p:nvPr>
        </p:nvGraphicFramePr>
        <p:xfrm>
          <a:off x="381000" y="2286000"/>
          <a:ext cx="8229599" cy="4270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903514"/>
                <a:gridCol w="1175657"/>
                <a:gridCol w="1175657"/>
                <a:gridCol w="1175657"/>
                <a:gridCol w="1175657"/>
                <a:gridCol w="1175657"/>
              </a:tblGrid>
              <a:tr h="6096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Presentation</a:t>
                      </a:r>
                      <a:r>
                        <a:rPr lang="en-US" sz="1600" baseline="0" dirty="0" smtClean="0"/>
                        <a:t> Mode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538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Group Policy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8484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Offline files and folder redirection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8715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Windows Server domain</a:t>
                      </a:r>
                      <a:r>
                        <a:rPr lang="en-US" sz="1600" baseline="0" dirty="0" smtClean="0"/>
                        <a:t> joining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52829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Windows XP Mode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6857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Software Restriction Policies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7281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Chart </a:t>
            </a:r>
            <a:r>
              <a:rPr lang="en-US" dirty="0" err="1" smtClean="0"/>
              <a:t>cont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7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883810"/>
              </p:ext>
            </p:extLst>
          </p:nvPr>
        </p:nvGraphicFramePr>
        <p:xfrm>
          <a:off x="381000" y="2057400"/>
          <a:ext cx="8229599" cy="4605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79714"/>
                <a:gridCol w="1175657"/>
                <a:gridCol w="1175657"/>
                <a:gridCol w="1175657"/>
                <a:gridCol w="1175657"/>
                <a:gridCol w="1175657"/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Remote admin tools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7924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Active Directory</a:t>
                      </a:r>
                      <a:r>
                        <a:rPr lang="en-US" sz="1600" baseline="0" dirty="0" smtClean="0"/>
                        <a:t>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11153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AppLocker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Create policies but not</a:t>
                      </a:r>
                      <a:r>
                        <a:rPr lang="en-US" sz="1600" baseline="0" dirty="0" smtClean="0"/>
                        <a:t> enforce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Create policies but not</a:t>
                      </a:r>
                      <a:r>
                        <a:rPr lang="en-US" sz="1600" baseline="0" dirty="0" smtClean="0"/>
                        <a:t> enforce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Create policies but not</a:t>
                      </a:r>
                      <a:r>
                        <a:rPr lang="en-US" sz="1600" baseline="0" dirty="0" smtClean="0"/>
                        <a:t> enforce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64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Aero glass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remoting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109781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Windows media player multimedia</a:t>
                      </a:r>
                      <a:r>
                        <a:rPr lang="en-US" sz="1600" baseline="0" dirty="0" smtClean="0"/>
                        <a:t> redirection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Comparison Chart </a:t>
            </a:r>
            <a:r>
              <a:rPr lang="en-US" sz="4000" dirty="0" err="1" smtClean="0"/>
              <a:t>cont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355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272049"/>
              </p:ext>
            </p:extLst>
          </p:nvPr>
        </p:nvGraphicFramePr>
        <p:xfrm>
          <a:off x="838200" y="1759362"/>
          <a:ext cx="7408863" cy="500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73818"/>
                <a:gridCol w="1058409"/>
                <a:gridCol w="1058409"/>
                <a:gridCol w="1058409"/>
                <a:gridCol w="1058409"/>
                <a:gridCol w="1058409"/>
              </a:tblGrid>
              <a:tr h="13785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Audio recording over Remote connection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</a:tr>
              <a:tr h="103491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Multi-display remote desktop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</a:tr>
              <a:tr h="7983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Enterprise search scopes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</a:tr>
              <a:tr h="6091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Federate</a:t>
                      </a:r>
                      <a:r>
                        <a:rPr lang="en-US" sz="1600" baseline="0" dirty="0" smtClean="0"/>
                        <a:t> Search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</a:tr>
              <a:tr h="1125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Bitlocker</a:t>
                      </a:r>
                      <a:r>
                        <a:rPr lang="en-US" sz="1600" dirty="0" smtClean="0"/>
                        <a:t> Drive</a:t>
                      </a:r>
                      <a:r>
                        <a:rPr lang="en-US" sz="1600" baseline="0" dirty="0" smtClean="0"/>
                        <a:t> Encryption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Chart </a:t>
            </a:r>
            <a:r>
              <a:rPr lang="en-US" dirty="0" err="1" smtClean="0"/>
              <a:t>cont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768469"/>
              </p:ext>
            </p:extLst>
          </p:nvPr>
        </p:nvGraphicFramePr>
        <p:xfrm>
          <a:off x="838200" y="2514600"/>
          <a:ext cx="7408863" cy="364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2"/>
                <a:gridCol w="549956"/>
                <a:gridCol w="1058409"/>
                <a:gridCol w="1058409"/>
                <a:gridCol w="1058409"/>
                <a:gridCol w="1058409"/>
                <a:gridCol w="1058409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BranchCache</a:t>
                      </a:r>
                      <a:r>
                        <a:rPr lang="en-US" sz="1600" dirty="0" smtClean="0"/>
                        <a:t> Distributed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Direct Access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Subsystem</a:t>
                      </a:r>
                      <a:r>
                        <a:rPr lang="en-US" sz="1600" baseline="0" dirty="0" smtClean="0"/>
                        <a:t> for </a:t>
                      </a:r>
                      <a:r>
                        <a:rPr lang="en-US" sz="1600" baseline="0" dirty="0" err="1" smtClean="0"/>
                        <a:t>unix</a:t>
                      </a:r>
                      <a:r>
                        <a:rPr lang="en-US" sz="1600" baseline="0" dirty="0" smtClean="0"/>
                        <a:t>-based applications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838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Supports Multilingual</a:t>
                      </a:r>
                      <a:r>
                        <a:rPr lang="en-US" sz="1600" baseline="0" dirty="0" smtClean="0"/>
                        <a:t> user interface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Virtual Desktop infrastructure</a:t>
                      </a:r>
                      <a:r>
                        <a:rPr lang="en-US" sz="1600" baseline="0" dirty="0" smtClean="0"/>
                        <a:t> enhancement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8087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Comparison Chart </a:t>
            </a:r>
            <a:r>
              <a:rPr lang="en-US" sz="4000" dirty="0" err="1" smtClean="0"/>
              <a:t>cont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07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</TotalTime>
  <Words>553</Words>
  <Application>Microsoft Office PowerPoint</Application>
  <PresentationFormat>On-screen Show (4:3)</PresentationFormat>
  <Paragraphs>381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Windows 7 Edition</vt:lpstr>
      <vt:lpstr>Comparison Chart</vt:lpstr>
      <vt:lpstr>Comparison Chart cont</vt:lpstr>
      <vt:lpstr>Comparison Chart cont</vt:lpstr>
      <vt:lpstr>Comparison Chart cont</vt:lpstr>
      <vt:lpstr>Comparison Chart cont</vt:lpstr>
      <vt:lpstr>Comparison Chart cont</vt:lpstr>
      <vt:lpstr>Comparison Chart cont</vt:lpstr>
      <vt:lpstr>Comparison Chart cont</vt:lpstr>
      <vt:lpstr>Comparison Chart cont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7 Edition</dc:title>
  <dc:creator>nathan forant</dc:creator>
  <cp:lastModifiedBy>nathan forant</cp:lastModifiedBy>
  <cp:revision>12</cp:revision>
  <dcterms:created xsi:type="dcterms:W3CDTF">2014-11-22T15:52:58Z</dcterms:created>
  <dcterms:modified xsi:type="dcterms:W3CDTF">2014-11-22T17:51:05Z</dcterms:modified>
</cp:coreProperties>
</file>